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2" r:id="rId2"/>
    <p:sldId id="260" r:id="rId3"/>
    <p:sldId id="309" r:id="rId4"/>
    <p:sldId id="294" r:id="rId5"/>
    <p:sldId id="310" r:id="rId6"/>
    <p:sldId id="311" r:id="rId7"/>
    <p:sldId id="295" r:id="rId8"/>
    <p:sldId id="313" r:id="rId9"/>
    <p:sldId id="289"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IBM Plex Sans Condensed" panose="020B0506050203000203"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B90BE-0545-4D2C-84E0-F43AC0B95B5C}" v="27" dt="2022-11-25T06:29:58.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0" autoAdjust="0"/>
    <p:restoredTop sz="94622" autoAdjust="0"/>
  </p:normalViewPr>
  <p:slideViewPr>
    <p:cSldViewPr>
      <p:cViewPr varScale="1">
        <p:scale>
          <a:sx n="47" d="100"/>
          <a:sy n="47" d="100"/>
        </p:scale>
        <p:origin x="55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533900"/>
            <a:ext cx="7772400" cy="1470025"/>
          </a:xfrm>
        </p:spPr>
        <p:txBody>
          <a:bodyPr>
            <a:noAutofit/>
          </a:bodyPr>
          <a:lstStyle>
            <a:lvl1pPr algn="l">
              <a:defRPr sz="12000" b="1">
                <a:solidFill>
                  <a:schemeClr val="bg1"/>
                </a:solidFill>
                <a:latin typeface="Arial" panose="020B0604020202020204" pitchFamily="34" charset="0"/>
                <a:cs typeface="Arial" panose="020B0604020202020204" pitchFamily="34" charset="0"/>
              </a:defRPr>
            </a:lvl1pPr>
          </a:lstStyle>
          <a:p>
            <a:r>
              <a:rPr lang="en-US" dirty="0"/>
              <a:t>Topic</a:t>
            </a:r>
          </a:p>
        </p:txBody>
      </p:sp>
      <p:sp>
        <p:nvSpPr>
          <p:cNvPr id="3" name="Subtitle 2"/>
          <p:cNvSpPr>
            <a:spLocks noGrp="1"/>
          </p:cNvSpPr>
          <p:nvPr>
            <p:ph type="subTitle" idx="1" hasCustomPrompt="1"/>
          </p:nvPr>
        </p:nvSpPr>
        <p:spPr>
          <a:xfrm>
            <a:off x="457200" y="6289675"/>
            <a:ext cx="7086600"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200" b="1" dirty="0">
                <a:solidFill>
                  <a:schemeClr val="bg1"/>
                </a:solidFill>
                <a:latin typeface="Arial" panose="020B0604020202020204" pitchFamily="34" charset="0"/>
                <a:cs typeface="Arial" panose="020B0604020202020204" pitchFamily="34" charset="0"/>
              </a:rPr>
              <a:t>September 26, 2022</a:t>
            </a:r>
          </a:p>
        </p:txBody>
      </p:sp>
      <p:sp>
        <p:nvSpPr>
          <p:cNvPr id="4" name="Date Placeholder 3"/>
          <p:cNvSpPr>
            <a:spLocks noGrp="1"/>
          </p:cNvSpPr>
          <p:nvPr>
            <p:ph type="dt" sz="half" idx="10"/>
          </p:nvPr>
        </p:nvSpPr>
        <p:spPr>
          <a:xfrm>
            <a:off x="422564" y="8572500"/>
            <a:ext cx="2133600" cy="365125"/>
          </a:xfrm>
        </p:spPr>
        <p:txBody>
          <a:bodyPr/>
          <a:lstStyle/>
          <a:p>
            <a:fld id="{1D8BD707-D9CF-40AE-B4C6-C98DA3205C09}" type="datetimeFigureOut">
              <a:rPr lang="en-US" smtClean="0"/>
              <a:pPr/>
              <a:t>12/19/2022</a:t>
            </a:fld>
            <a:endParaRPr lang="en-US" dirty="0"/>
          </a:p>
        </p:txBody>
      </p:sp>
      <p:sp>
        <p:nvSpPr>
          <p:cNvPr id="5" name="Footer Placeholder 4"/>
          <p:cNvSpPr>
            <a:spLocks noGrp="1"/>
          </p:cNvSpPr>
          <p:nvPr>
            <p:ph type="ftr" sz="quarter" idx="11"/>
          </p:nvPr>
        </p:nvSpPr>
        <p:spPr>
          <a:xfrm>
            <a:off x="3089564" y="8572500"/>
            <a:ext cx="2895600" cy="365125"/>
          </a:xfrm>
        </p:spPr>
        <p:txBody>
          <a:bodyPr/>
          <a:lstStyle/>
          <a:p>
            <a:endParaRPr lang="en-US" dirty="0"/>
          </a:p>
        </p:txBody>
      </p:sp>
      <p:sp>
        <p:nvSpPr>
          <p:cNvPr id="6" name="Slide Number Placeholder 5"/>
          <p:cNvSpPr>
            <a:spLocks noGrp="1"/>
          </p:cNvSpPr>
          <p:nvPr>
            <p:ph type="sldNum" sz="quarter" idx="12"/>
          </p:nvPr>
        </p:nvSpPr>
        <p:spPr>
          <a:xfrm>
            <a:off x="6518564" y="8572500"/>
            <a:ext cx="21336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488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812C6-A4F8-A17D-6724-A19B0AFBC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5D63F1-1211-0D38-C732-0F58FD7DF625}"/>
              </a:ext>
            </a:extLst>
          </p:cNvPr>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4" name="Footer Placeholder 3">
            <a:extLst>
              <a:ext uri="{FF2B5EF4-FFF2-40B4-BE49-F238E27FC236}">
                <a16:creationId xmlns:a16="http://schemas.microsoft.com/office/drawing/2014/main" id="{61EA9BAA-9220-83D9-6877-76136B072D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56DA77-5F73-ABAD-9C7B-2D0FC900AD3C}"/>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99170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B755-B4BB-6E65-508F-C422C4DF49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F4467-7284-C2A0-BD57-A9FCD2754D42}"/>
              </a:ext>
            </a:extLst>
          </p:cNvPr>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4" name="Footer Placeholder 3">
            <a:extLst>
              <a:ext uri="{FF2B5EF4-FFF2-40B4-BE49-F238E27FC236}">
                <a16:creationId xmlns:a16="http://schemas.microsoft.com/office/drawing/2014/main" id="{870DBE00-4B32-9C90-C6FA-94D2120CC4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DBE3BC-1D33-5AF3-B0DA-7BA8DC89BCE4}"/>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337190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55" r:id="rId6"/>
    <p:sldLayoutId id="2147483662" r:id="rId7"/>
    <p:sldLayoutId id="2147483661" r:id="rId8"/>
    <p:sldLayoutId id="214748365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E39B-E9D5-A0B5-617B-B7B326C0F136}"/>
              </a:ext>
            </a:extLst>
          </p:cNvPr>
          <p:cNvSpPr>
            <a:spLocks noGrp="1"/>
          </p:cNvSpPr>
          <p:nvPr>
            <p:ph type="ctrTitle"/>
          </p:nvPr>
        </p:nvSpPr>
        <p:spPr>
          <a:xfrm>
            <a:off x="457200" y="4533900"/>
            <a:ext cx="10972800" cy="1470025"/>
          </a:xfrm>
        </p:spPr>
        <p:txBody>
          <a:bodyPr/>
          <a:lstStyle/>
          <a:p>
            <a:r>
              <a:rPr lang="en-US" dirty="0"/>
              <a:t>Dress Code </a:t>
            </a:r>
          </a:p>
        </p:txBody>
      </p:sp>
      <p:sp>
        <p:nvSpPr>
          <p:cNvPr id="3" name="Subtitle 2">
            <a:extLst>
              <a:ext uri="{FF2B5EF4-FFF2-40B4-BE49-F238E27FC236}">
                <a16:creationId xmlns:a16="http://schemas.microsoft.com/office/drawing/2014/main" id="{0C98FE03-BE3B-CC3D-5669-03CEC1D2EA56}"/>
              </a:ext>
            </a:extLst>
          </p:cNvPr>
          <p:cNvSpPr>
            <a:spLocks noGrp="1"/>
          </p:cNvSpPr>
          <p:nvPr>
            <p:ph type="subTitle" idx="1"/>
          </p:nvPr>
        </p:nvSpPr>
        <p:spPr/>
        <p:txBody>
          <a:bodyPr/>
          <a:lstStyle/>
          <a:p>
            <a:r>
              <a:rPr lang="en-US" sz="2800" b="1" dirty="0">
                <a:solidFill>
                  <a:schemeClr val="bg1"/>
                </a:solidFill>
                <a:latin typeface="Arial" panose="020B0604020202020204" pitchFamily="34" charset="0"/>
                <a:cs typeface="Arial" panose="020B0604020202020204" pitchFamily="34" charset="0"/>
              </a:rPr>
              <a:t>November 25, 2022</a:t>
            </a:r>
          </a:p>
        </p:txBody>
      </p:sp>
      <p:sp>
        <p:nvSpPr>
          <p:cNvPr id="4" name="Subtitle 2">
            <a:extLst>
              <a:ext uri="{FF2B5EF4-FFF2-40B4-BE49-F238E27FC236}">
                <a16:creationId xmlns:a16="http://schemas.microsoft.com/office/drawing/2014/main" id="{A492818E-97F9-F327-330B-3EA66C44C39B}"/>
              </a:ext>
            </a:extLst>
          </p:cNvPr>
          <p:cNvSpPr txBox="1">
            <a:spLocks/>
          </p:cNvSpPr>
          <p:nvPr/>
        </p:nvSpPr>
        <p:spPr>
          <a:xfrm>
            <a:off x="800100" y="8629361"/>
            <a:ext cx="7086600" cy="79519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200" b="1" dirty="0">
                <a:solidFill>
                  <a:schemeClr val="bg1"/>
                </a:solidFill>
                <a:latin typeface="Arial" panose="020B0604020202020204" pitchFamily="34" charset="0"/>
                <a:cs typeface="Arial" panose="020B0604020202020204" pitchFamily="34" charset="0"/>
              </a:rPr>
              <a:t>Human Resource Team </a:t>
            </a:r>
          </a:p>
        </p:txBody>
      </p:sp>
    </p:spTree>
    <p:extLst>
      <p:ext uri="{BB962C8B-B14F-4D97-AF65-F5344CB8AC3E}">
        <p14:creationId xmlns:p14="http://schemas.microsoft.com/office/powerpoint/2010/main" val="214740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6565"/>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0" y="13716000"/>
                  </a:lnTo>
                  <a:lnTo>
                    <a:pt x="24384000" y="13716000"/>
                  </a:lnTo>
                  <a:lnTo>
                    <a:pt x="24384000" y="0"/>
                  </a:lnTo>
                  <a:close/>
                </a:path>
              </a:pathLst>
            </a:custGeom>
            <a:blipFill>
              <a:blip r:embed="rId2"/>
              <a:stretch>
                <a:fillRect/>
              </a:stretch>
            </a:blipFill>
          </p:spPr>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445333" y="1373124"/>
            <a:ext cx="7162800" cy="7540752"/>
          </a:xfrm>
          <a:prstGeom prst="rect">
            <a:avLst/>
          </a:prstGeom>
        </p:spPr>
      </p:pic>
      <p:grpSp>
        <p:nvGrpSpPr>
          <p:cNvPr id="5" name="Group 5"/>
          <p:cNvGrpSpPr>
            <a:grpSpLocks noChangeAspect="1"/>
          </p:cNvGrpSpPr>
          <p:nvPr/>
        </p:nvGrpSpPr>
        <p:grpSpPr>
          <a:xfrm>
            <a:off x="14249400" y="0"/>
            <a:ext cx="4038600" cy="2185416"/>
            <a:chOff x="0" y="0"/>
            <a:chExt cx="5384800" cy="2913888"/>
          </a:xfrm>
        </p:grpSpPr>
        <p:sp>
          <p:nvSpPr>
            <p:cNvPr id="6" name="Freeform 6"/>
            <p:cNvSpPr/>
            <p:nvPr/>
          </p:nvSpPr>
          <p:spPr>
            <a:xfrm>
              <a:off x="0" y="0"/>
              <a:ext cx="5384800" cy="2913888"/>
            </a:xfrm>
            <a:custGeom>
              <a:avLst/>
              <a:gdLst/>
              <a:ahLst/>
              <a:cxnLst/>
              <a:rect l="l" t="t" r="r" b="b"/>
              <a:pathLst>
                <a:path w="5384800" h="2913888">
                  <a:moveTo>
                    <a:pt x="0" y="0"/>
                  </a:moveTo>
                  <a:lnTo>
                    <a:pt x="0" y="2913888"/>
                  </a:lnTo>
                  <a:lnTo>
                    <a:pt x="5384800" y="2913888"/>
                  </a:lnTo>
                  <a:lnTo>
                    <a:pt x="5384800" y="0"/>
                  </a:lnTo>
                  <a:close/>
                </a:path>
              </a:pathLst>
            </a:custGeom>
            <a:blipFill>
              <a:blip r:embed="rId5"/>
              <a:stretch>
                <a:fillRect t="-40306" r="-13886"/>
              </a:stretch>
            </a:blipFill>
          </p:spPr>
        </p:sp>
      </p:grpSp>
      <p:sp>
        <p:nvSpPr>
          <p:cNvPr id="7" name="TextBox 7"/>
          <p:cNvSpPr txBox="1"/>
          <p:nvPr/>
        </p:nvSpPr>
        <p:spPr>
          <a:xfrm>
            <a:off x="1028700" y="3809181"/>
            <a:ext cx="4690872" cy="1846659"/>
          </a:xfrm>
          <a:prstGeom prst="rect">
            <a:avLst/>
          </a:prstGeom>
        </p:spPr>
        <p:txBody>
          <a:bodyPr lIns="0" tIns="0" rIns="0" bIns="0" rtlCol="0" anchor="t">
            <a:spAutoFit/>
          </a:bodyPr>
          <a:lstStyle/>
          <a:p>
            <a:pPr algn="just">
              <a:lnSpc>
                <a:spcPts val="7200"/>
              </a:lnSpc>
            </a:pPr>
            <a:r>
              <a:rPr lang="en-US" sz="6000" b="1" spc="-6" dirty="0">
                <a:solidFill>
                  <a:srgbClr val="F7F4FA"/>
                </a:solidFill>
                <a:latin typeface="Arial" panose="020B0604020202020204" pitchFamily="34" charset="0"/>
                <a:cs typeface="Arial" panose="020B0604020202020204" pitchFamily="34" charset="0"/>
              </a:rPr>
              <a:t>Presentation Outline</a:t>
            </a:r>
          </a:p>
        </p:txBody>
      </p:sp>
      <p:sp>
        <p:nvSpPr>
          <p:cNvPr id="11" name="TextBox 11"/>
          <p:cNvSpPr txBox="1"/>
          <p:nvPr/>
        </p:nvSpPr>
        <p:spPr>
          <a:xfrm>
            <a:off x="10770364" y="3175092"/>
            <a:ext cx="5980651" cy="1405065"/>
          </a:xfrm>
          <a:prstGeom prst="rect">
            <a:avLst/>
          </a:prstGeom>
        </p:spPr>
        <p:txBody>
          <a:bodyPr wrap="square" lIns="0" tIns="0" rIns="0" bIns="0" rtlCol="0" anchor="t">
            <a:spAutoFit/>
          </a:bodyPr>
          <a:lstStyle/>
          <a:p>
            <a:pPr marL="0" lvl="1" indent="-302260">
              <a:lnSpc>
                <a:spcPts val="2808"/>
              </a:lnSpc>
              <a:buFont typeface="Arial"/>
              <a:buChar char="•"/>
            </a:pPr>
            <a:r>
              <a:rPr lang="en-US" sz="2006" spc="-10" dirty="0">
                <a:solidFill>
                  <a:srgbClr val="212932"/>
                </a:solidFill>
                <a:latin typeface="Arial" panose="020B0604020202020204" pitchFamily="34" charset="0"/>
                <a:cs typeface="Arial" panose="020B0604020202020204" pitchFamily="34" charset="0"/>
              </a:rPr>
              <a:t>Overview</a:t>
            </a:r>
          </a:p>
          <a:p>
            <a:pPr marL="0" lvl="1" indent="-302260">
              <a:lnSpc>
                <a:spcPts val="2808"/>
              </a:lnSpc>
              <a:buFont typeface="Arial"/>
              <a:buChar char="•"/>
            </a:pPr>
            <a:r>
              <a:rPr lang="en-US" sz="2006" spc="-10" dirty="0">
                <a:solidFill>
                  <a:srgbClr val="212932"/>
                </a:solidFill>
                <a:latin typeface="Arial" panose="020B0604020202020204" pitchFamily="34" charset="0"/>
                <a:cs typeface="Arial" panose="020B0604020202020204" pitchFamily="34" charset="0"/>
              </a:rPr>
              <a:t>VFD Tech Ladies</a:t>
            </a:r>
          </a:p>
          <a:p>
            <a:pPr marL="0" lvl="1" indent="-302260">
              <a:lnSpc>
                <a:spcPts val="2808"/>
              </a:lnSpc>
              <a:buFont typeface="Arial"/>
              <a:buChar char="•"/>
            </a:pPr>
            <a:r>
              <a:rPr lang="en-US" sz="2006" spc="-10" dirty="0">
                <a:solidFill>
                  <a:srgbClr val="212932"/>
                </a:solidFill>
                <a:latin typeface="Arial" panose="020B0604020202020204" pitchFamily="34" charset="0"/>
                <a:cs typeface="Arial" panose="020B0604020202020204" pitchFamily="34" charset="0"/>
              </a:rPr>
              <a:t>VFD Tech Men</a:t>
            </a:r>
          </a:p>
          <a:p>
            <a:pPr marL="0" lvl="1" indent="-302260">
              <a:lnSpc>
                <a:spcPts val="2808"/>
              </a:lnSpc>
              <a:buFont typeface="Arial"/>
              <a:buChar char="•"/>
            </a:pPr>
            <a:r>
              <a:rPr lang="en-US" sz="2006" spc="-10" dirty="0">
                <a:solidFill>
                  <a:srgbClr val="212932"/>
                </a:solidFill>
                <a:latin typeface="Arial" panose="020B0604020202020204" pitchFamily="34" charset="0"/>
                <a:cs typeface="Arial" panose="020B0604020202020204" pitchFamily="34" charset="0"/>
              </a:rPr>
              <a:t>Violations and Disciplinary Consequences</a:t>
            </a:r>
          </a:p>
        </p:txBody>
      </p:sp>
      <p:sp>
        <p:nvSpPr>
          <p:cNvPr id="15" name="TextBox 15"/>
          <p:cNvSpPr txBox="1"/>
          <p:nvPr/>
        </p:nvSpPr>
        <p:spPr>
          <a:xfrm>
            <a:off x="10770365" y="2185578"/>
            <a:ext cx="3727914" cy="620230"/>
          </a:xfrm>
          <a:prstGeom prst="rect">
            <a:avLst/>
          </a:prstGeom>
        </p:spPr>
        <p:txBody>
          <a:bodyPr lIns="0" tIns="0" rIns="0" bIns="0" rtlCol="0" anchor="t">
            <a:spAutoFit/>
          </a:bodyPr>
          <a:lstStyle/>
          <a:p>
            <a:pPr algn="l">
              <a:lnSpc>
                <a:spcPts val="5174"/>
              </a:lnSpc>
            </a:pPr>
            <a:r>
              <a:rPr lang="en-US" sz="3695" b="1" spc="-22" dirty="0">
                <a:solidFill>
                  <a:srgbClr val="212932"/>
                </a:solidFill>
                <a:latin typeface="Arial" panose="020B0604020202020204" pitchFamily="34" charset="0"/>
                <a:cs typeface="Arial" panose="020B0604020202020204" pitchFamily="34" charset="0"/>
              </a:rPr>
              <a:t>Table of Content</a:t>
            </a:r>
          </a:p>
        </p:txBody>
      </p:sp>
      <p:sp>
        <p:nvSpPr>
          <p:cNvPr id="16" name="TextBox 16"/>
          <p:cNvSpPr txBox="1"/>
          <p:nvPr/>
        </p:nvSpPr>
        <p:spPr>
          <a:xfrm>
            <a:off x="17651854" y="9560204"/>
            <a:ext cx="231800" cy="601980"/>
          </a:xfrm>
          <a:prstGeom prst="rect">
            <a:avLst/>
          </a:prstGeom>
        </p:spPr>
        <p:txBody>
          <a:bodyPr lIns="0" tIns="0" rIns="0" bIns="0" rtlCol="0" anchor="t">
            <a:spAutoFit/>
          </a:bodyPr>
          <a:lstStyle/>
          <a:p>
            <a:pPr algn="l">
              <a:lnSpc>
                <a:spcPts val="5040"/>
              </a:lnSpc>
            </a:pPr>
            <a:r>
              <a:rPr lang="en-US" sz="3600" spc="-118">
                <a:solidFill>
                  <a:srgbClr val="898989"/>
                </a:solidFill>
                <a:latin typeface="IBM Plex Sans Condensed"/>
              </a:rPr>
              <a:t>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id="{1EA6C494-3973-776A-158A-CDDF9ED48E82}"/>
              </a:ext>
            </a:extLst>
          </p:cNvPr>
          <p:cNvSpPr txBox="1"/>
          <p:nvPr/>
        </p:nvSpPr>
        <p:spPr>
          <a:xfrm>
            <a:off x="1028700" y="234820"/>
            <a:ext cx="4826858" cy="1064972"/>
          </a:xfrm>
          <a:prstGeom prst="rect">
            <a:avLst/>
          </a:prstGeom>
        </p:spPr>
        <p:txBody>
          <a:bodyPr wrap="square" lIns="0" tIns="0" rIns="0" bIns="0" rtlCol="0" anchor="t">
            <a:spAutoFit/>
          </a:bodyPr>
          <a:lstStyle/>
          <a:p>
            <a:pPr algn="l">
              <a:lnSpc>
                <a:spcPts val="9105"/>
              </a:lnSpc>
            </a:pPr>
            <a:r>
              <a:rPr lang="en-US" sz="6500" b="1" spc="-65" dirty="0">
                <a:solidFill>
                  <a:srgbClr val="146565"/>
                </a:solidFill>
                <a:latin typeface="Arial"/>
                <a:cs typeface="Arial"/>
              </a:rPr>
              <a:t>Overview </a:t>
            </a:r>
          </a:p>
        </p:txBody>
      </p:sp>
      <p:sp>
        <p:nvSpPr>
          <p:cNvPr id="10" name="TextBox 9">
            <a:extLst>
              <a:ext uri="{FF2B5EF4-FFF2-40B4-BE49-F238E27FC236}">
                <a16:creationId xmlns:a16="http://schemas.microsoft.com/office/drawing/2014/main" id="{B10A5F35-DB15-FC8F-4C82-640490299B1C}"/>
              </a:ext>
            </a:extLst>
          </p:cNvPr>
          <p:cNvSpPr txBox="1"/>
          <p:nvPr/>
        </p:nvSpPr>
        <p:spPr>
          <a:xfrm>
            <a:off x="1028700" y="1671392"/>
            <a:ext cx="16573500" cy="8217634"/>
          </a:xfrm>
          <a:prstGeom prst="rect">
            <a:avLst/>
          </a:prstGeom>
          <a:noFill/>
        </p:spPr>
        <p:txBody>
          <a:bodyPr wrap="square">
            <a:spAutoFit/>
          </a:bodyPr>
          <a:lstStyle/>
          <a:p>
            <a:pPr algn="just"/>
            <a:r>
              <a:rPr lang="en-US" sz="2400" b="1" i="0" dirty="0">
                <a:effectLst/>
                <a:latin typeface="Arial" panose="020B0604020202020204" pitchFamily="34" charset="0"/>
                <a:cs typeface="Arial" panose="020B0604020202020204" pitchFamily="34" charset="0"/>
              </a:rPr>
              <a:t>Objectives </a:t>
            </a:r>
            <a:r>
              <a:rPr lang="en-US" sz="2400" i="0" dirty="0">
                <a:effectLst/>
                <a:latin typeface="Arial" panose="020B0604020202020204" pitchFamily="34" charset="0"/>
                <a:cs typeface="Arial" panose="020B0604020202020204" pitchFamily="34" charset="0"/>
              </a:rPr>
              <a:t>- The dress code policy is intended to assist all employees in presenting a consistent professional appearance to our customers and coworkers. Our physical appearance reflects on both ourselves and the company. The goal is to maintain </a:t>
            </a:r>
            <a:r>
              <a:rPr lang="en-US" sz="2400" b="0" i="0" dirty="0">
                <a:effectLst/>
                <a:latin typeface="Arial" panose="020B0604020202020204" pitchFamily="34" charset="0"/>
                <a:cs typeface="Arial" panose="020B0604020202020204" pitchFamily="34" charset="0"/>
              </a:rPr>
              <a:t>a positive image and avoid offending customers, clients, or colleagues.</a:t>
            </a:r>
          </a:p>
          <a:p>
            <a:pPr algn="just"/>
            <a:endParaRPr lang="en-US" sz="2400" dirty="0">
              <a:latin typeface="Arial" panose="020B0604020202020204" pitchFamily="34" charset="0"/>
              <a:cs typeface="Arial" panose="020B0604020202020204" pitchFamily="34" charset="0"/>
            </a:endParaRPr>
          </a:p>
          <a:p>
            <a:pPr algn="just"/>
            <a:r>
              <a:rPr lang="en-US" sz="2400" b="1" i="0" dirty="0">
                <a:effectLst/>
                <a:latin typeface="Arial" panose="020B0604020202020204" pitchFamily="34" charset="0"/>
                <a:cs typeface="Arial" panose="020B0604020202020204" pitchFamily="34" charset="0"/>
              </a:rPr>
              <a:t>Scope </a:t>
            </a:r>
            <a:r>
              <a:rPr lang="en-US" sz="2400" i="0" dirty="0">
                <a:effectLst/>
                <a:latin typeface="Arial" panose="020B0604020202020204" pitchFamily="34" charset="0"/>
                <a:cs typeface="Arial" panose="020B0604020202020204" pitchFamily="34" charset="0"/>
              </a:rPr>
              <a:t>- </a:t>
            </a:r>
            <a:r>
              <a:rPr lang="en-US" sz="2400" b="0" i="0" dirty="0">
                <a:effectLst/>
                <a:latin typeface="Arial" panose="020B0604020202020204" pitchFamily="34" charset="0"/>
                <a:cs typeface="Arial" panose="020B0604020202020204" pitchFamily="34" charset="0"/>
              </a:rPr>
              <a:t>The dress code policy is applicable to all employees who work with the company. While working in the office and while on company business trips, such as client meetings, conferences, training sessions, or business events, employees are expected to adhere to the dress code guideline.</a:t>
            </a:r>
          </a:p>
          <a:p>
            <a:pPr algn="just"/>
            <a:endParaRPr lang="en-US" sz="2400" b="0" i="0" dirty="0">
              <a:effectLst/>
              <a:latin typeface="Arial" panose="020B0604020202020204" pitchFamily="34" charset="0"/>
              <a:cs typeface="Arial" panose="020B0604020202020204" pitchFamily="34" charset="0"/>
            </a:endParaRPr>
          </a:p>
          <a:p>
            <a:pPr algn="just"/>
            <a:r>
              <a:rPr lang="en-US" sz="2400" b="1" dirty="0">
                <a:solidFill>
                  <a:srgbClr val="31333E"/>
                </a:solidFill>
                <a:latin typeface="arial" panose="020B0604020202020204" pitchFamily="34" charset="0"/>
              </a:rPr>
              <a:t>Elements</a:t>
            </a:r>
            <a:r>
              <a:rPr lang="en-US" sz="2400" b="0" i="0" u="none" strike="noStrike" dirty="0">
                <a:solidFill>
                  <a:srgbClr val="31333E"/>
                </a:solidFill>
                <a:effectLst/>
                <a:latin typeface="inherit"/>
              </a:rPr>
              <a:t> </a:t>
            </a:r>
          </a:p>
          <a:p>
            <a:pPr marL="342900" indent="-342900" algn="just">
              <a:buFont typeface="Arial" panose="020B0604020202020204" pitchFamily="34" charset="0"/>
              <a:buChar char="•"/>
            </a:pPr>
            <a:r>
              <a:rPr lang="en-US" sz="2400" dirty="0">
                <a:solidFill>
                  <a:srgbClr val="31333E"/>
                </a:solidFill>
                <a:latin typeface="arial" panose="020B0604020202020204" pitchFamily="34" charset="0"/>
              </a:rPr>
              <a:t>Employees must always present a clean, professional appearance. Everyone is expected to be well-groomed and wear clean clothing, free of holes, tears, or other signs of wear to ensure professionalism and avoid being offensive to third-party within the ecosystem.</a:t>
            </a:r>
          </a:p>
          <a:p>
            <a:pPr marL="342900" indent="-342900" algn="just">
              <a:buFont typeface="Arial" panose="020B0604020202020204" pitchFamily="34" charset="0"/>
              <a:buChar char="•"/>
            </a:pPr>
            <a:r>
              <a:rPr lang="en-US" sz="2400" dirty="0">
                <a:solidFill>
                  <a:srgbClr val="31333E"/>
                </a:solidFill>
                <a:latin typeface="arial" panose="020B0604020202020204" pitchFamily="34" charset="0"/>
              </a:rPr>
              <a:t>Client facing employees are required to dress in line with the policy of the organization being visited.</a:t>
            </a:r>
          </a:p>
          <a:p>
            <a:pPr marL="342900" indent="-342900" algn="just">
              <a:buFont typeface="Arial" panose="020B0604020202020204" pitchFamily="34" charset="0"/>
              <a:buChar char="•"/>
            </a:pPr>
            <a:r>
              <a:rPr lang="en-US" sz="2400" dirty="0">
                <a:solidFill>
                  <a:srgbClr val="31333E"/>
                </a:solidFill>
                <a:latin typeface="arial" panose="020B0604020202020204" pitchFamily="34" charset="0"/>
              </a:rPr>
              <a:t>Clothing with offensive or inappropriate designs or stamps are not allowed.</a:t>
            </a:r>
          </a:p>
          <a:p>
            <a:pPr marL="342900" indent="-342900" algn="just">
              <a:buFont typeface="Arial" panose="020B0604020202020204" pitchFamily="34" charset="0"/>
              <a:buChar char="•"/>
            </a:pPr>
            <a:r>
              <a:rPr lang="en-US" sz="2400" dirty="0">
                <a:solidFill>
                  <a:srgbClr val="31333E"/>
                </a:solidFill>
                <a:latin typeface="arial" panose="020B0604020202020204" pitchFamily="34" charset="0"/>
              </a:rPr>
              <a:t>The dress should be appropriate to the work environment. Too revealing clothes are not allowed. </a:t>
            </a:r>
          </a:p>
          <a:p>
            <a:pPr marL="342900" indent="-342900" algn="just">
              <a:buFont typeface="Arial" panose="020B0604020202020204" pitchFamily="34" charset="0"/>
              <a:buChar char="•"/>
            </a:pPr>
            <a:r>
              <a:rPr lang="en-US" sz="2400" dirty="0">
                <a:solidFill>
                  <a:srgbClr val="31333E"/>
                </a:solidFill>
                <a:latin typeface="arial" panose="020B0604020202020204" pitchFamily="34" charset="0"/>
              </a:rPr>
              <a:t>Clothes offensive to other employees or public should be avoided. </a:t>
            </a:r>
          </a:p>
          <a:p>
            <a:pPr marL="342900" indent="-342900" algn="just">
              <a:buFont typeface="Arial" panose="020B0604020202020204" pitchFamily="34" charset="0"/>
              <a:buChar char="•"/>
            </a:pPr>
            <a:r>
              <a:rPr lang="en-US" sz="2400" dirty="0">
                <a:solidFill>
                  <a:srgbClr val="31333E"/>
                </a:solidFill>
                <a:latin typeface="arial" panose="020B0604020202020204" pitchFamily="34" charset="0"/>
              </a:rPr>
              <a:t>Every employee is expected to ensure that personal hygiene is taken seriously and work against any form of body odor.</a:t>
            </a:r>
          </a:p>
          <a:p>
            <a:pPr marL="342900" indent="-342900" algn="just">
              <a:buFont typeface="Arial" panose="020B0604020202020204" pitchFamily="34" charset="0"/>
              <a:buChar char="•"/>
            </a:pPr>
            <a:r>
              <a:rPr lang="en-US" sz="2400" dirty="0">
                <a:solidFill>
                  <a:srgbClr val="31333E"/>
                </a:solidFill>
                <a:latin typeface="arial" panose="020B0604020202020204" pitchFamily="34" charset="0"/>
              </a:rPr>
              <a:t>Armpit hair is required to be shaved for employees who intend on wearing sleeveless outfits.</a:t>
            </a:r>
          </a:p>
          <a:p>
            <a:pPr marL="342900" indent="-342900" algn="just">
              <a:buFont typeface="Arial" panose="020B0604020202020204" pitchFamily="34" charset="0"/>
              <a:buChar char="•"/>
            </a:pPr>
            <a:r>
              <a:rPr lang="en-US" sz="2400" dirty="0">
                <a:solidFill>
                  <a:srgbClr val="31333E"/>
                </a:solidFill>
                <a:latin typeface="arial" panose="020B0604020202020204" pitchFamily="34" charset="0"/>
              </a:rPr>
              <a:t>All forms of slippers are strictly prohibited.</a:t>
            </a:r>
          </a:p>
          <a:p>
            <a:pPr marL="342900" indent="-342900" algn="just">
              <a:buFont typeface="Arial" panose="020B0604020202020204" pitchFamily="34" charset="0"/>
              <a:buChar char="•"/>
            </a:pPr>
            <a:endParaRPr lang="en-NG" sz="2400" dirty="0">
              <a:latin typeface="Arial" panose="020B0604020202020204" pitchFamily="34" charset="0"/>
              <a:cs typeface="Arial" panose="020B0604020202020204" pitchFamily="34" charset="0"/>
            </a:endParaRPr>
          </a:p>
          <a:p>
            <a:endParaRPr lang="en-NG"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80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a:extLst>
              <a:ext uri="{FF2B5EF4-FFF2-40B4-BE49-F238E27FC236}">
                <a16:creationId xmlns:a16="http://schemas.microsoft.com/office/drawing/2014/main" id="{D7C53641-02D6-0A92-E49C-17ED71F6941F}"/>
              </a:ext>
            </a:extLst>
          </p:cNvPr>
          <p:cNvSpPr txBox="1"/>
          <p:nvPr/>
        </p:nvSpPr>
        <p:spPr>
          <a:xfrm>
            <a:off x="586928" y="281173"/>
            <a:ext cx="10706100" cy="979627"/>
          </a:xfrm>
          <a:prstGeom prst="rect">
            <a:avLst/>
          </a:prstGeom>
        </p:spPr>
        <p:txBody>
          <a:bodyPr wrap="square" lIns="0" tIns="0" rIns="0" bIns="0" rtlCol="0" anchor="t">
            <a:spAutoFit/>
          </a:bodyPr>
          <a:lstStyle/>
          <a:p>
            <a:pPr>
              <a:lnSpc>
                <a:spcPts val="8243"/>
              </a:lnSpc>
            </a:pPr>
            <a:r>
              <a:rPr lang="en-US" sz="6542" b="1" spc="58" dirty="0">
                <a:solidFill>
                  <a:srgbClr val="146565"/>
                </a:solidFill>
                <a:latin typeface="Arial" panose="020B0604020202020204" pitchFamily="34" charset="0"/>
                <a:cs typeface="Arial" panose="020B0604020202020204" pitchFamily="34" charset="0"/>
              </a:rPr>
              <a:t>VFD Tech Ladies </a:t>
            </a:r>
          </a:p>
        </p:txBody>
      </p:sp>
      <p:sp>
        <p:nvSpPr>
          <p:cNvPr id="30" name="TextBox 29">
            <a:extLst>
              <a:ext uri="{FF2B5EF4-FFF2-40B4-BE49-F238E27FC236}">
                <a16:creationId xmlns:a16="http://schemas.microsoft.com/office/drawing/2014/main" id="{0865EE53-BC81-2613-0344-ACC4900B7680}"/>
              </a:ext>
            </a:extLst>
          </p:cNvPr>
          <p:cNvSpPr txBox="1"/>
          <p:nvPr/>
        </p:nvSpPr>
        <p:spPr>
          <a:xfrm>
            <a:off x="456838" y="1104573"/>
            <a:ext cx="13510072"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Dress Code – Corporate casual, Traditional attires or casual all week </a:t>
            </a:r>
            <a:endParaRPr lang="en-US" sz="2000" dirty="0"/>
          </a:p>
        </p:txBody>
      </p:sp>
      <p:pic>
        <p:nvPicPr>
          <p:cNvPr id="32" name="Picture 10" descr="20 Awesome Outfit Ideas for Black Women this Season">
            <a:extLst>
              <a:ext uri="{FF2B5EF4-FFF2-40B4-BE49-F238E27FC236}">
                <a16:creationId xmlns:a16="http://schemas.microsoft.com/office/drawing/2014/main" id="{430C1BD6-1476-54E7-C9C5-D5776691E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38" y="1727592"/>
            <a:ext cx="2862069" cy="3566907"/>
          </a:xfrm>
          <a:prstGeom prst="rect">
            <a:avLst/>
          </a:prstGeom>
          <a:noFill/>
          <a:extLst>
            <a:ext uri="{909E8E84-426E-40DD-AFC4-6F175D3DCCD1}">
              <a14:hiddenFill xmlns:a14="http://schemas.microsoft.com/office/drawing/2010/main">
                <a:solidFill>
                  <a:srgbClr val="FFFFFF"/>
                </a:solidFill>
              </a14:hiddenFill>
            </a:ext>
          </a:extLst>
        </p:spPr>
      </p:pic>
      <p:sp>
        <p:nvSpPr>
          <p:cNvPr id="33" name="AutoShape 14" descr="See the source image">
            <a:extLst>
              <a:ext uri="{FF2B5EF4-FFF2-40B4-BE49-F238E27FC236}">
                <a16:creationId xmlns:a16="http://schemas.microsoft.com/office/drawing/2014/main" id="{A2249899-D6B7-D819-7BDE-DB634F183B19}"/>
              </a:ext>
            </a:extLst>
          </p:cNvPr>
          <p:cNvSpPr>
            <a:spLocks noChangeAspect="1" noChangeArrowheads="1"/>
          </p:cNvSpPr>
          <p:nvPr/>
        </p:nvSpPr>
        <p:spPr bwMode="auto">
          <a:xfrm>
            <a:off x="8991600" y="4991100"/>
            <a:ext cx="304800" cy="2640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4" name="Picture 18" descr="See the source image">
            <a:extLst>
              <a:ext uri="{FF2B5EF4-FFF2-40B4-BE49-F238E27FC236}">
                <a16:creationId xmlns:a16="http://schemas.microsoft.com/office/drawing/2014/main" id="{FB4DAFAA-B39A-9198-69BD-81C022046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054" y="5872258"/>
            <a:ext cx="4924075" cy="25175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4" descr="Image result for  casual professional  black women becham ">
            <a:extLst>
              <a:ext uri="{FF2B5EF4-FFF2-40B4-BE49-F238E27FC236}">
                <a16:creationId xmlns:a16="http://schemas.microsoft.com/office/drawing/2014/main" id="{DCADDB18-BD4A-EFB6-D610-B9F26757A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4777" y="1748566"/>
            <a:ext cx="2572876" cy="356794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2" descr="Image result for pinterest chic black woman  corporate ">
            <a:extLst>
              <a:ext uri="{FF2B5EF4-FFF2-40B4-BE49-F238E27FC236}">
                <a16:creationId xmlns:a16="http://schemas.microsoft.com/office/drawing/2014/main" id="{56B5F833-F3BF-98CE-FCD6-EEAC25915E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587" t="-845"/>
          <a:stretch/>
        </p:blipFill>
        <p:spPr bwMode="auto">
          <a:xfrm>
            <a:off x="14431781" y="1715643"/>
            <a:ext cx="2572876" cy="361240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4" descr="Image result for pinterest chic black woman  corporate casual ">
            <a:extLst>
              <a:ext uri="{FF2B5EF4-FFF2-40B4-BE49-F238E27FC236}">
                <a16:creationId xmlns:a16="http://schemas.microsoft.com/office/drawing/2014/main" id="{3FEF1698-CC63-983D-D1B0-1546628774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2543" y="1748566"/>
            <a:ext cx="2895600" cy="354873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8" descr="Image result for pinterest casual chic black woman ">
            <a:extLst>
              <a:ext uri="{FF2B5EF4-FFF2-40B4-BE49-F238E27FC236}">
                <a16:creationId xmlns:a16="http://schemas.microsoft.com/office/drawing/2014/main" id="{4E49E77D-E1D6-B367-153C-0B1626A973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9687" y="1726394"/>
            <a:ext cx="2446273" cy="35762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A person wearing a colorful dress&#10;&#10;Description automatically generated with medium confidence">
            <a:extLst>
              <a:ext uri="{FF2B5EF4-FFF2-40B4-BE49-F238E27FC236}">
                <a16:creationId xmlns:a16="http://schemas.microsoft.com/office/drawing/2014/main" id="{042E7275-8D69-4DCE-ADB7-CAA8D34A34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37903" y="5863728"/>
            <a:ext cx="2581780" cy="3361081"/>
          </a:xfrm>
          <a:prstGeom prst="rect">
            <a:avLst/>
          </a:prstGeom>
        </p:spPr>
      </p:pic>
      <p:sp>
        <p:nvSpPr>
          <p:cNvPr id="41" name="TextBox 40">
            <a:extLst>
              <a:ext uri="{FF2B5EF4-FFF2-40B4-BE49-F238E27FC236}">
                <a16:creationId xmlns:a16="http://schemas.microsoft.com/office/drawing/2014/main" id="{B0E121EC-CF22-E2AF-6F49-67261AE54F32}"/>
              </a:ext>
            </a:extLst>
          </p:cNvPr>
          <p:cNvSpPr txBox="1"/>
          <p:nvPr/>
        </p:nvSpPr>
        <p:spPr>
          <a:xfrm>
            <a:off x="11293027" y="8786599"/>
            <a:ext cx="6621779" cy="400110"/>
          </a:xfrm>
          <a:prstGeom prst="rect">
            <a:avLst/>
          </a:prstGeom>
          <a:noFill/>
        </p:spPr>
        <p:txBody>
          <a:bodyPr wrap="square">
            <a:spAutoFit/>
          </a:bodyPr>
          <a:lstStyle/>
          <a:p>
            <a:r>
              <a:rPr lang="en-US" sz="2000" b="1" dirty="0">
                <a:solidFill>
                  <a:srgbClr val="FF0000"/>
                </a:solidFill>
                <a:latin typeface="Arial" panose="020B0604020202020204" pitchFamily="34" charset="0"/>
                <a:cs typeface="Arial" panose="020B0604020202020204" pitchFamily="34" charset="0"/>
              </a:rPr>
              <a:t>Be comfortable, decent and chic… Monday- Friday </a:t>
            </a:r>
            <a:endParaRPr lang="en-US" sz="2000" dirty="0">
              <a:solidFill>
                <a:srgbClr val="FF0000"/>
              </a:solidFill>
            </a:endParaRPr>
          </a:p>
        </p:txBody>
      </p:sp>
      <p:pic>
        <p:nvPicPr>
          <p:cNvPr id="1026" name="Picture 2">
            <a:extLst>
              <a:ext uri="{FF2B5EF4-FFF2-40B4-BE49-F238E27FC236}">
                <a16:creationId xmlns:a16="http://schemas.microsoft.com/office/drawing/2014/main" id="{6295293A-58D3-1AF4-46BB-740882FE21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95951" y="1748566"/>
            <a:ext cx="3019233" cy="35679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718D360-3873-C2C8-B554-852CA7CDFE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6642" y="5788227"/>
            <a:ext cx="2581779" cy="319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6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a:extLst>
              <a:ext uri="{FF2B5EF4-FFF2-40B4-BE49-F238E27FC236}">
                <a16:creationId xmlns:a16="http://schemas.microsoft.com/office/drawing/2014/main" id="{D7C53641-02D6-0A92-E49C-17ED71F6941F}"/>
              </a:ext>
            </a:extLst>
          </p:cNvPr>
          <p:cNvSpPr txBox="1"/>
          <p:nvPr/>
        </p:nvSpPr>
        <p:spPr>
          <a:xfrm>
            <a:off x="704060" y="431489"/>
            <a:ext cx="12915900" cy="2031197"/>
          </a:xfrm>
          <a:prstGeom prst="rect">
            <a:avLst/>
          </a:prstGeom>
        </p:spPr>
        <p:txBody>
          <a:bodyPr wrap="square" lIns="0" tIns="0" rIns="0" bIns="0" rtlCol="0" anchor="t">
            <a:spAutoFit/>
          </a:bodyPr>
          <a:lstStyle/>
          <a:p>
            <a:pPr>
              <a:lnSpc>
                <a:spcPts val="8243"/>
              </a:lnSpc>
            </a:pPr>
            <a:r>
              <a:rPr lang="en-US" sz="6542" b="1" spc="58" dirty="0">
                <a:solidFill>
                  <a:srgbClr val="146565"/>
                </a:solidFill>
                <a:latin typeface="Arial" panose="020B0604020202020204" pitchFamily="34" charset="0"/>
                <a:cs typeface="Arial" panose="020B0604020202020204" pitchFamily="34" charset="0"/>
              </a:rPr>
              <a:t>VFD Tech Ladies… don’ts </a:t>
            </a:r>
          </a:p>
          <a:p>
            <a:pPr>
              <a:lnSpc>
                <a:spcPts val="8243"/>
              </a:lnSpc>
            </a:pPr>
            <a:endParaRPr lang="en-US" sz="6542" b="1" spc="58" dirty="0">
              <a:solidFill>
                <a:srgbClr val="146565"/>
              </a:solidFill>
              <a:latin typeface="Arial" panose="020B0604020202020204" pitchFamily="34" charset="0"/>
              <a:cs typeface="Arial" panose="020B0604020202020204" pitchFamily="34" charset="0"/>
            </a:endParaRPr>
          </a:p>
        </p:txBody>
      </p:sp>
      <p:pic>
        <p:nvPicPr>
          <p:cNvPr id="2" name="Picture 22" descr="See the source image">
            <a:extLst>
              <a:ext uri="{FF2B5EF4-FFF2-40B4-BE49-F238E27FC236}">
                <a16:creationId xmlns:a16="http://schemas.microsoft.com/office/drawing/2014/main" id="{5CD505A0-2281-F56C-37A4-CB0B19301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824" y="6925529"/>
            <a:ext cx="2995437" cy="29954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ee the source image">
            <a:extLst>
              <a:ext uri="{FF2B5EF4-FFF2-40B4-BE49-F238E27FC236}">
                <a16:creationId xmlns:a16="http://schemas.microsoft.com/office/drawing/2014/main" id="{6A6A6475-284A-549D-4A95-62DD410AF2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66" y="1859280"/>
            <a:ext cx="3303560" cy="4951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ee related image detail">
            <a:extLst>
              <a:ext uri="{FF2B5EF4-FFF2-40B4-BE49-F238E27FC236}">
                <a16:creationId xmlns:a16="http://schemas.microsoft.com/office/drawing/2014/main" id="{04506963-033C-9CB0-7FD1-F8061AB461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067" b="46311"/>
          <a:stretch/>
        </p:blipFill>
        <p:spPr bwMode="auto">
          <a:xfrm>
            <a:off x="3642360" y="1859280"/>
            <a:ext cx="2769870" cy="23012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ee related image detail">
            <a:extLst>
              <a:ext uri="{FF2B5EF4-FFF2-40B4-BE49-F238E27FC236}">
                <a16:creationId xmlns:a16="http://schemas.microsoft.com/office/drawing/2014/main" id="{5C863E87-BF1F-E481-9771-84480428A6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9889" b="40476"/>
          <a:stretch/>
        </p:blipFill>
        <p:spPr bwMode="auto">
          <a:xfrm>
            <a:off x="3642360" y="4123228"/>
            <a:ext cx="2769870" cy="26879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ripped jeans black womenskin">
            <a:extLst>
              <a:ext uri="{FF2B5EF4-FFF2-40B4-BE49-F238E27FC236}">
                <a16:creationId xmlns:a16="http://schemas.microsoft.com/office/drawing/2014/main" id="{E72AD7DB-D669-BC45-EBD0-BDCCB831476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4617" r="4342"/>
          <a:stretch/>
        </p:blipFill>
        <p:spPr bwMode="auto">
          <a:xfrm>
            <a:off x="6412230" y="4160519"/>
            <a:ext cx="3158490" cy="26506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Black Women Outfits">
            <a:extLst>
              <a:ext uri="{FF2B5EF4-FFF2-40B4-BE49-F238E27FC236}">
                <a16:creationId xmlns:a16="http://schemas.microsoft.com/office/drawing/2014/main" id="{65E3B20C-64CF-84ED-3D91-54CF5A6F67B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308" t="-535" r="-3161" b="55910"/>
          <a:stretch/>
        </p:blipFill>
        <p:spPr bwMode="auto">
          <a:xfrm>
            <a:off x="6246675" y="1849060"/>
            <a:ext cx="3430725" cy="23114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Image result for Black Women Outfits">
            <a:extLst>
              <a:ext uri="{FF2B5EF4-FFF2-40B4-BE49-F238E27FC236}">
                <a16:creationId xmlns:a16="http://schemas.microsoft.com/office/drawing/2014/main" id="{D08EE5A0-A2D6-2105-FB95-BECF398A20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4456" y="1849061"/>
            <a:ext cx="2024693" cy="2418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Image result for Black Women backless Outfits">
            <a:extLst>
              <a:ext uri="{FF2B5EF4-FFF2-40B4-BE49-F238E27FC236}">
                <a16:creationId xmlns:a16="http://schemas.microsoft.com/office/drawing/2014/main" id="{6851B6FE-440D-A59E-92C3-5141F46BC9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93978" y="1849060"/>
            <a:ext cx="2469045" cy="29075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See the source image">
            <a:extLst>
              <a:ext uri="{FF2B5EF4-FFF2-40B4-BE49-F238E27FC236}">
                <a16:creationId xmlns:a16="http://schemas.microsoft.com/office/drawing/2014/main" id="{295DC149-7946-E7D6-39D3-39EFB78989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82728" y="1859280"/>
            <a:ext cx="1952551" cy="29288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Bum shorts and crop tops - best combinations - Legit.ng">
            <a:extLst>
              <a:ext uri="{FF2B5EF4-FFF2-40B4-BE49-F238E27FC236}">
                <a16:creationId xmlns:a16="http://schemas.microsoft.com/office/drawing/2014/main" id="{2CF68AF1-E2AD-EDA3-31D9-8C7F9B939D9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04456" y="4267200"/>
            <a:ext cx="2024693" cy="25439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descr="Striped Boy Slippers.">
            <a:extLst>
              <a:ext uri="{FF2B5EF4-FFF2-40B4-BE49-F238E27FC236}">
                <a16:creationId xmlns:a16="http://schemas.microsoft.com/office/drawing/2014/main" id="{34861C6F-5E7F-FE1C-79E7-281099D8E9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2010" y="7045435"/>
            <a:ext cx="2995438" cy="299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730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a:extLst>
              <a:ext uri="{FF2B5EF4-FFF2-40B4-BE49-F238E27FC236}">
                <a16:creationId xmlns:a16="http://schemas.microsoft.com/office/drawing/2014/main" id="{D7C53641-02D6-0A92-E49C-17ED71F6941F}"/>
              </a:ext>
            </a:extLst>
          </p:cNvPr>
          <p:cNvSpPr txBox="1"/>
          <p:nvPr/>
        </p:nvSpPr>
        <p:spPr>
          <a:xfrm>
            <a:off x="875303" y="209775"/>
            <a:ext cx="12915900" cy="2031197"/>
          </a:xfrm>
          <a:prstGeom prst="rect">
            <a:avLst/>
          </a:prstGeom>
        </p:spPr>
        <p:txBody>
          <a:bodyPr wrap="square" lIns="0" tIns="0" rIns="0" bIns="0" rtlCol="0" anchor="t">
            <a:spAutoFit/>
          </a:bodyPr>
          <a:lstStyle/>
          <a:p>
            <a:pPr>
              <a:lnSpc>
                <a:spcPts val="8243"/>
              </a:lnSpc>
            </a:pPr>
            <a:r>
              <a:rPr lang="en-US" sz="6542" b="1" spc="58" dirty="0">
                <a:solidFill>
                  <a:srgbClr val="146565"/>
                </a:solidFill>
                <a:latin typeface="Arial" panose="020B0604020202020204" pitchFamily="34" charset="0"/>
                <a:cs typeface="Arial" panose="020B0604020202020204" pitchFamily="34" charset="0"/>
              </a:rPr>
              <a:t>VFD Tech Men</a:t>
            </a:r>
          </a:p>
          <a:p>
            <a:pPr>
              <a:lnSpc>
                <a:spcPts val="8243"/>
              </a:lnSpc>
            </a:pPr>
            <a:endParaRPr lang="en-US" sz="6542" b="1" spc="58" dirty="0">
              <a:solidFill>
                <a:srgbClr val="146565"/>
              </a:solidFill>
              <a:latin typeface="Arial" panose="020B0604020202020204" pitchFamily="34" charset="0"/>
              <a:cs typeface="Arial" panose="020B0604020202020204" pitchFamily="34" charset="0"/>
            </a:endParaRPr>
          </a:p>
        </p:txBody>
      </p:sp>
      <p:pic>
        <p:nvPicPr>
          <p:cNvPr id="22" name="Picture 20" descr="Image result for pinterest  black man casual">
            <a:extLst>
              <a:ext uri="{FF2B5EF4-FFF2-40B4-BE49-F238E27FC236}">
                <a16:creationId xmlns:a16="http://schemas.microsoft.com/office/drawing/2014/main" id="{D1588C47-1D48-28CF-854A-4DEEE6B43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813" y="1485901"/>
            <a:ext cx="2229522" cy="368522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Image result for pinterest  black man casual">
            <a:extLst>
              <a:ext uri="{FF2B5EF4-FFF2-40B4-BE49-F238E27FC236}">
                <a16:creationId xmlns:a16="http://schemas.microsoft.com/office/drawing/2014/main" id="{9030F6AB-FBC8-F395-9464-14907E075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813" y="1485901"/>
            <a:ext cx="2558365" cy="368522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4" descr="Image result for Casual Work Clothes black Men">
            <a:extLst>
              <a:ext uri="{FF2B5EF4-FFF2-40B4-BE49-F238E27FC236}">
                <a16:creationId xmlns:a16="http://schemas.microsoft.com/office/drawing/2014/main" id="{516A2DAC-F97D-1A0D-4C23-3DD906FBD6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9540"/>
          <a:stretch/>
        </p:blipFill>
        <p:spPr bwMode="auto">
          <a:xfrm>
            <a:off x="6380658" y="5514458"/>
            <a:ext cx="2558365" cy="33599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0" descr="See related image detail">
            <a:extLst>
              <a:ext uri="{FF2B5EF4-FFF2-40B4-BE49-F238E27FC236}">
                <a16:creationId xmlns:a16="http://schemas.microsoft.com/office/drawing/2014/main" id="{7549D322-0733-B07E-00A9-09E51FAC5D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814" y="5514458"/>
            <a:ext cx="2558365" cy="33599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2" descr="See the source image">
            <a:extLst>
              <a:ext uri="{FF2B5EF4-FFF2-40B4-BE49-F238E27FC236}">
                <a16:creationId xmlns:a16="http://schemas.microsoft.com/office/drawing/2014/main" id="{297B49EA-6EF3-FD2B-F348-0042589003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0656" y="1485900"/>
            <a:ext cx="2900504" cy="36924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6" descr="See related image detail">
            <a:extLst>
              <a:ext uri="{FF2B5EF4-FFF2-40B4-BE49-F238E27FC236}">
                <a16:creationId xmlns:a16="http://schemas.microsoft.com/office/drawing/2014/main" id="{543BF491-1EC1-0EE9-BBF4-8E91E2A427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29639" y="1485901"/>
            <a:ext cx="2900504" cy="36852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8" descr="Classic Men Traditional Attire">
            <a:extLst>
              <a:ext uri="{FF2B5EF4-FFF2-40B4-BE49-F238E27FC236}">
                <a16:creationId xmlns:a16="http://schemas.microsoft.com/office/drawing/2014/main" id="{FF6C9994-4105-0F03-0349-B8F33E53D13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289" r="23737" b="12511"/>
          <a:stretch/>
        </p:blipFill>
        <p:spPr bwMode="auto">
          <a:xfrm>
            <a:off x="949813" y="5514458"/>
            <a:ext cx="2229522" cy="335998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86C7F270-019E-F185-DCBC-6F2CA9D18F40}"/>
              </a:ext>
            </a:extLst>
          </p:cNvPr>
          <p:cNvSpPr txBox="1"/>
          <p:nvPr/>
        </p:nvSpPr>
        <p:spPr>
          <a:xfrm>
            <a:off x="928748" y="1012447"/>
            <a:ext cx="9144000"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Dress Code – Corporate casual, Traditional attires or casual all week </a:t>
            </a:r>
            <a:endParaRPr lang="en-US" sz="2000" dirty="0"/>
          </a:p>
        </p:txBody>
      </p:sp>
    </p:spTree>
    <p:extLst>
      <p:ext uri="{BB962C8B-B14F-4D97-AF65-F5344CB8AC3E}">
        <p14:creationId xmlns:p14="http://schemas.microsoft.com/office/powerpoint/2010/main" val="84353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2" descr="See the source image">
            <a:extLst>
              <a:ext uri="{FF2B5EF4-FFF2-40B4-BE49-F238E27FC236}">
                <a16:creationId xmlns:a16="http://schemas.microsoft.com/office/drawing/2014/main" id="{907B457B-A45D-4691-52E2-95AA4ECEA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746" y="6362601"/>
            <a:ext cx="2995437" cy="29954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Black Men Casual Attire">
            <a:extLst>
              <a:ext uri="{FF2B5EF4-FFF2-40B4-BE49-F238E27FC236}">
                <a16:creationId xmlns:a16="http://schemas.microsoft.com/office/drawing/2014/main" id="{37768747-422A-349C-0928-7715422D3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465" y="1333500"/>
            <a:ext cx="2895600" cy="36290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ee related image detail">
            <a:extLst>
              <a:ext uri="{FF2B5EF4-FFF2-40B4-BE49-F238E27FC236}">
                <a16:creationId xmlns:a16="http://schemas.microsoft.com/office/drawing/2014/main" id="{5B52B15F-DC4F-9504-356F-20720381E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464" y="5169470"/>
            <a:ext cx="2995437" cy="39433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Image result for Black Men Casual Attire">
            <a:extLst>
              <a:ext uri="{FF2B5EF4-FFF2-40B4-BE49-F238E27FC236}">
                <a16:creationId xmlns:a16="http://schemas.microsoft.com/office/drawing/2014/main" id="{F28D20AD-0709-2389-3C69-6311A1767B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333500"/>
            <a:ext cx="2895600" cy="5000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Image result for Black Men Casual Attire shorts ">
            <a:extLst>
              <a:ext uri="{FF2B5EF4-FFF2-40B4-BE49-F238E27FC236}">
                <a16:creationId xmlns:a16="http://schemas.microsoft.com/office/drawing/2014/main" id="{6B8BFE1A-13AD-E837-2FE9-A305B0BC00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2099" y="1311594"/>
            <a:ext cx="3744310" cy="50006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20">
            <a:extLst>
              <a:ext uri="{FF2B5EF4-FFF2-40B4-BE49-F238E27FC236}">
                <a16:creationId xmlns:a16="http://schemas.microsoft.com/office/drawing/2014/main" id="{1BB8747B-E183-5A9F-5D34-86C88E59CF72}"/>
              </a:ext>
            </a:extLst>
          </p:cNvPr>
          <p:cNvSpPr txBox="1"/>
          <p:nvPr/>
        </p:nvSpPr>
        <p:spPr>
          <a:xfrm>
            <a:off x="762000" y="209775"/>
            <a:ext cx="12915900" cy="2031197"/>
          </a:xfrm>
          <a:prstGeom prst="rect">
            <a:avLst/>
          </a:prstGeom>
        </p:spPr>
        <p:txBody>
          <a:bodyPr wrap="square" lIns="0" tIns="0" rIns="0" bIns="0" rtlCol="0" anchor="t">
            <a:spAutoFit/>
          </a:bodyPr>
          <a:lstStyle/>
          <a:p>
            <a:pPr>
              <a:lnSpc>
                <a:spcPts val="8243"/>
              </a:lnSpc>
            </a:pPr>
            <a:r>
              <a:rPr lang="en-US" sz="6542" b="1" spc="58" dirty="0">
                <a:solidFill>
                  <a:srgbClr val="146565"/>
                </a:solidFill>
                <a:latin typeface="Arial" panose="020B0604020202020204" pitchFamily="34" charset="0"/>
                <a:cs typeface="Arial" panose="020B0604020202020204" pitchFamily="34" charset="0"/>
              </a:rPr>
              <a:t>VFD Tech Men… don’t </a:t>
            </a:r>
          </a:p>
          <a:p>
            <a:pPr>
              <a:lnSpc>
                <a:spcPts val="8243"/>
              </a:lnSpc>
            </a:pPr>
            <a:endParaRPr lang="en-US" sz="6542" b="1" spc="58" dirty="0">
              <a:solidFill>
                <a:srgbClr val="1465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90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a:extLst>
              <a:ext uri="{FF2B5EF4-FFF2-40B4-BE49-F238E27FC236}">
                <a16:creationId xmlns:a16="http://schemas.microsoft.com/office/drawing/2014/main" id="{D7C53641-02D6-0A92-E49C-17ED71F6941F}"/>
              </a:ext>
            </a:extLst>
          </p:cNvPr>
          <p:cNvSpPr txBox="1"/>
          <p:nvPr/>
        </p:nvSpPr>
        <p:spPr>
          <a:xfrm>
            <a:off x="762000" y="209775"/>
            <a:ext cx="14859000" cy="2826287"/>
          </a:xfrm>
          <a:prstGeom prst="rect">
            <a:avLst/>
          </a:prstGeom>
        </p:spPr>
        <p:txBody>
          <a:bodyPr wrap="square" lIns="0" tIns="0" rIns="0" bIns="0" rtlCol="0" anchor="t">
            <a:spAutoFit/>
          </a:bodyPr>
          <a:lstStyle/>
          <a:p>
            <a:pPr>
              <a:lnSpc>
                <a:spcPts val="7205"/>
              </a:lnSpc>
            </a:pPr>
            <a:r>
              <a:rPr lang="en-US" sz="6542" b="1" spc="58" dirty="0">
                <a:solidFill>
                  <a:srgbClr val="146565"/>
                </a:solidFill>
                <a:latin typeface="Arial" panose="020B0604020202020204" pitchFamily="34" charset="0"/>
                <a:cs typeface="Arial" panose="020B0604020202020204" pitchFamily="34" charset="0"/>
              </a:rPr>
              <a:t>Violations &amp; Disciplinary Consequences</a:t>
            </a:r>
          </a:p>
          <a:p>
            <a:pPr>
              <a:lnSpc>
                <a:spcPts val="8243"/>
              </a:lnSpc>
            </a:pPr>
            <a:endParaRPr lang="en-US" sz="6542" b="1" spc="58" dirty="0">
              <a:solidFill>
                <a:srgbClr val="146565"/>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FD8734-E38F-6ABC-49F8-12E1FFB74BA4}"/>
              </a:ext>
            </a:extLst>
          </p:cNvPr>
          <p:cNvSpPr txBox="1"/>
          <p:nvPr/>
        </p:nvSpPr>
        <p:spPr>
          <a:xfrm>
            <a:off x="762000" y="2400300"/>
            <a:ext cx="16319878" cy="3416320"/>
          </a:xfrm>
          <a:prstGeom prst="rect">
            <a:avLst/>
          </a:prstGeom>
          <a:noFill/>
        </p:spPr>
        <p:txBody>
          <a:bodyPr wrap="square">
            <a:spAutoFit/>
          </a:bodyPr>
          <a:lstStyle/>
          <a:p>
            <a:pPr algn="just"/>
            <a:r>
              <a:rPr lang="en-US" sz="2400" dirty="0">
                <a:solidFill>
                  <a:srgbClr val="000000"/>
                </a:solidFill>
                <a:latin typeface="Arial" panose="020B0604020202020204" pitchFamily="34" charset="0"/>
                <a:cs typeface="Arial" panose="020B0604020202020204" pitchFamily="34" charset="0"/>
              </a:rPr>
              <a:t>It is the responsibility of reporting managers/supervisors/HR department to inform the employees that they have violated the dress code policy. In case of violation the employee can immediately correct the problem. Supervisor may allow the employee to leave the work and go out to change the clothes.  </a:t>
            </a:r>
          </a:p>
          <a:p>
            <a:pPr algn="just"/>
            <a:endParaRPr lang="en-US" sz="2400" dirty="0">
              <a:solidFill>
                <a:srgbClr val="000000"/>
              </a:solidFill>
              <a:latin typeface="Arial" panose="020B0604020202020204" pitchFamily="34" charset="0"/>
              <a:cs typeface="Arial" panose="020B0604020202020204" pitchFamily="34" charset="0"/>
            </a:endParaRPr>
          </a:p>
          <a:p>
            <a:pPr algn="just"/>
            <a:r>
              <a:rPr lang="en-US" sz="2400" dirty="0">
                <a:solidFill>
                  <a:srgbClr val="000000"/>
                </a:solidFill>
                <a:latin typeface="Arial" panose="020B0604020202020204" pitchFamily="34" charset="0"/>
                <a:cs typeface="Arial" panose="020B0604020202020204" pitchFamily="34" charset="0"/>
              </a:rPr>
              <a:t>A repeated violation of dress code may lead to major repercussions and result into a disciplinary action which includes termination. The termination of an employee can occur in case of dress code violation if: </a:t>
            </a:r>
          </a:p>
          <a:p>
            <a:pPr marL="342900" indent="-342900" algn="jus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Repeated dress code violations even after receive the warning and memo from HR department. </a:t>
            </a:r>
          </a:p>
          <a:p>
            <a:pPr marL="342900" indent="-342900" algn="just">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In case the inappropriate appearance of employee leads to irreparable damage such as loss of important client or deal.</a:t>
            </a:r>
          </a:p>
        </p:txBody>
      </p:sp>
    </p:spTree>
    <p:extLst>
      <p:ext uri="{BB962C8B-B14F-4D97-AF65-F5344CB8AC3E}">
        <p14:creationId xmlns:p14="http://schemas.microsoft.com/office/powerpoint/2010/main" val="291705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15572"/>
          <a:stretch>
            <a:fillRect/>
          </a:stretch>
        </p:blipFill>
        <p:spPr>
          <a:xfrm>
            <a:off x="0" y="0"/>
            <a:ext cx="18288000" cy="10287000"/>
          </a:xfrm>
          <a:prstGeom prst="rect">
            <a:avLst/>
          </a:prstGeom>
        </p:spPr>
      </p:pic>
      <p:sp>
        <p:nvSpPr>
          <p:cNvPr id="3" name="TextBox 3"/>
          <p:cNvSpPr txBox="1"/>
          <p:nvPr/>
        </p:nvSpPr>
        <p:spPr>
          <a:xfrm>
            <a:off x="809155" y="3675023"/>
            <a:ext cx="7651115" cy="3651329"/>
          </a:xfrm>
          <a:prstGeom prst="rect">
            <a:avLst/>
          </a:prstGeom>
        </p:spPr>
        <p:txBody>
          <a:bodyPr lIns="0" tIns="0" rIns="0" bIns="0" rtlCol="0" anchor="t">
            <a:spAutoFit/>
          </a:bodyPr>
          <a:lstStyle/>
          <a:p>
            <a:pPr>
              <a:lnSpc>
                <a:spcPts val="13478"/>
              </a:lnSpc>
            </a:pPr>
            <a:r>
              <a:rPr lang="en-US" sz="17504" b="1" spc="157" dirty="0">
                <a:solidFill>
                  <a:srgbClr val="FFFFFF"/>
                </a:solidFill>
                <a:latin typeface="Arial" panose="020B0604020202020204" pitchFamily="34" charset="0"/>
                <a:cs typeface="Arial" panose="020B0604020202020204" pitchFamily="34" charset="0"/>
              </a:rPr>
              <a:t>Thank You</a:t>
            </a:r>
          </a:p>
        </p:txBody>
      </p:sp>
      <p:sp>
        <p:nvSpPr>
          <p:cNvPr id="4" name="TextBox 4"/>
          <p:cNvSpPr txBox="1"/>
          <p:nvPr/>
        </p:nvSpPr>
        <p:spPr>
          <a:xfrm>
            <a:off x="11116305" y="4379586"/>
            <a:ext cx="6142995" cy="613438"/>
          </a:xfrm>
          <a:prstGeom prst="rect">
            <a:avLst/>
          </a:prstGeom>
        </p:spPr>
        <p:txBody>
          <a:bodyPr lIns="0" tIns="0" rIns="0" bIns="0" rtlCol="0" anchor="t">
            <a:spAutoFit/>
          </a:bodyPr>
          <a:lstStyle/>
          <a:p>
            <a:pPr algn="r">
              <a:lnSpc>
                <a:spcPts val="5326"/>
              </a:lnSpc>
            </a:pPr>
            <a:r>
              <a:rPr lang="en-US" sz="3550" b="1" spc="35">
                <a:solidFill>
                  <a:srgbClr val="FFFFFF"/>
                </a:solidFill>
                <a:latin typeface="Arial" panose="020B0604020202020204" pitchFamily="34" charset="0"/>
                <a:cs typeface="Arial" panose="020B0604020202020204" pitchFamily="34" charset="0"/>
              </a:rPr>
              <a:t>Email</a:t>
            </a:r>
          </a:p>
        </p:txBody>
      </p:sp>
      <p:sp>
        <p:nvSpPr>
          <p:cNvPr id="5" name="TextBox 5"/>
          <p:cNvSpPr txBox="1"/>
          <p:nvPr/>
        </p:nvSpPr>
        <p:spPr>
          <a:xfrm>
            <a:off x="10430895" y="5153446"/>
            <a:ext cx="6828405" cy="613438"/>
          </a:xfrm>
          <a:prstGeom prst="rect">
            <a:avLst/>
          </a:prstGeom>
        </p:spPr>
        <p:txBody>
          <a:bodyPr lIns="0" tIns="0" rIns="0" bIns="0" rtlCol="0" anchor="t">
            <a:spAutoFit/>
          </a:bodyPr>
          <a:lstStyle/>
          <a:p>
            <a:pPr algn="r">
              <a:lnSpc>
                <a:spcPts val="5326"/>
              </a:lnSpc>
            </a:pPr>
            <a:r>
              <a:rPr lang="en-US" sz="3550" b="1" spc="35">
                <a:solidFill>
                  <a:srgbClr val="FFFFFF"/>
                </a:solidFill>
                <a:latin typeface="Arial"/>
                <a:cs typeface="Arial"/>
              </a:rPr>
              <a:t>Phone Number</a:t>
            </a:r>
            <a:endParaRPr lang="en-US" sz="3550" b="1" spc="35">
              <a:solidFill>
                <a:srgbClr val="FFFFFF"/>
              </a:solidFill>
              <a:latin typeface="Arial" panose="020B0604020202020204" pitchFamily="34" charset="0"/>
              <a:cs typeface="Arial" panose="020B0604020202020204" pitchFamily="34" charset="0"/>
            </a:endParaRPr>
          </a:p>
        </p:txBody>
      </p:sp>
      <p:sp>
        <p:nvSpPr>
          <p:cNvPr id="6" name="AutoShape 6"/>
          <p:cNvSpPr/>
          <p:nvPr/>
        </p:nvSpPr>
        <p:spPr>
          <a:xfrm rot="-5400000">
            <a:off x="5365759" y="5255581"/>
            <a:ext cx="7480283" cy="0"/>
          </a:xfrm>
          <a:prstGeom prst="line">
            <a:avLst/>
          </a:prstGeom>
          <a:ln w="38100" cap="flat">
            <a:solidFill>
              <a:srgbClr val="FFFFFF"/>
            </a:solidFill>
            <a:prstDash val="solid"/>
            <a:headEnd type="none" w="sm" len="sm"/>
            <a:tailEnd type="none" w="sm" len="sm"/>
          </a:ln>
        </p:spPr>
      </p:sp>
      <p:sp>
        <p:nvSpPr>
          <p:cNvPr id="7" name="TextBox 7"/>
          <p:cNvSpPr txBox="1"/>
          <p:nvPr/>
        </p:nvSpPr>
        <p:spPr>
          <a:xfrm>
            <a:off x="9525001" y="6142324"/>
            <a:ext cx="7734300" cy="1134776"/>
          </a:xfrm>
          <a:prstGeom prst="rect">
            <a:avLst/>
          </a:prstGeom>
        </p:spPr>
        <p:txBody>
          <a:bodyPr wrap="square" lIns="0" tIns="0" rIns="0" bIns="0" rtlCol="0" anchor="t">
            <a:spAutoFit/>
          </a:bodyPr>
          <a:lstStyle/>
          <a:p>
            <a:pPr algn="r">
              <a:lnSpc>
                <a:spcPts val="4487"/>
              </a:lnSpc>
            </a:pPr>
            <a:r>
              <a:rPr lang="en-US" sz="3373" b="1" spc="33">
                <a:solidFill>
                  <a:srgbClr val="FFFFFF"/>
                </a:solidFill>
                <a:latin typeface="Arial" panose="020B0604020202020204" pitchFamily="34" charset="0"/>
                <a:cs typeface="Arial" panose="020B0604020202020204" pitchFamily="34" charset="0"/>
              </a:rPr>
              <a:t>Plot 10B Admiralty Way, Lekki Phase 1, Lagos</a:t>
            </a:r>
          </a:p>
        </p:txBody>
      </p:sp>
      <p:sp>
        <p:nvSpPr>
          <p:cNvPr id="8" name="TextBox 8"/>
          <p:cNvSpPr txBox="1"/>
          <p:nvPr/>
        </p:nvSpPr>
        <p:spPr>
          <a:xfrm>
            <a:off x="12192003" y="3022808"/>
            <a:ext cx="5067298" cy="800797"/>
          </a:xfrm>
          <a:prstGeom prst="rect">
            <a:avLst/>
          </a:prstGeom>
        </p:spPr>
        <p:txBody>
          <a:bodyPr wrap="square" lIns="0" tIns="0" rIns="0" bIns="0" rtlCol="0" anchor="t">
            <a:spAutoFit/>
          </a:bodyPr>
          <a:lstStyle/>
          <a:p>
            <a:pPr algn="r">
              <a:lnSpc>
                <a:spcPts val="6226"/>
              </a:lnSpc>
            </a:pPr>
            <a:r>
              <a:rPr lang="en-US" sz="7000" b="1" spc="41">
                <a:solidFill>
                  <a:srgbClr val="FFFFFF"/>
                </a:solidFill>
                <a:latin typeface="Arial" panose="020B0604020202020204" pitchFamily="34" charset="0"/>
                <a:cs typeface="Arial" panose="020B0604020202020204" pitchFamily="34" charset="0"/>
              </a:rPr>
              <a:t>CONTACT</a:t>
            </a:r>
          </a:p>
        </p:txBody>
      </p:sp>
      <p:sp>
        <p:nvSpPr>
          <p:cNvPr id="21" name="Slide Number Placeholder 20">
            <a:extLst>
              <a:ext uri="{FF2B5EF4-FFF2-40B4-BE49-F238E27FC236}">
                <a16:creationId xmlns:a16="http://schemas.microsoft.com/office/drawing/2014/main" id="{E4C6F0C5-2A1E-B383-9B4B-847EB70DDA7C}"/>
              </a:ext>
            </a:extLst>
          </p:cNvPr>
          <p:cNvSpPr>
            <a:spLocks noGrp="1"/>
          </p:cNvSpPr>
          <p:nvPr>
            <p:ph type="sldNum" sz="quarter" idx="12"/>
          </p:nvPr>
        </p:nvSpPr>
        <p:spPr/>
        <p:txBody>
          <a:bodyPr/>
          <a:lstStyle/>
          <a:p>
            <a:endParaRPr lang="en-US" dirty="0"/>
          </a:p>
        </p:txBody>
      </p:sp>
      <p:sp>
        <p:nvSpPr>
          <p:cNvPr id="9" name="TextBox 11">
            <a:extLst>
              <a:ext uri="{FF2B5EF4-FFF2-40B4-BE49-F238E27FC236}">
                <a16:creationId xmlns:a16="http://schemas.microsoft.com/office/drawing/2014/main" id="{A852C31E-6247-4C5C-020D-243850803A27}"/>
              </a:ext>
            </a:extLst>
          </p:cNvPr>
          <p:cNvSpPr txBox="1"/>
          <p:nvPr/>
        </p:nvSpPr>
        <p:spPr>
          <a:xfrm>
            <a:off x="17420206" y="9560204"/>
            <a:ext cx="486794" cy="601980"/>
          </a:xfrm>
          <a:prstGeom prst="rect">
            <a:avLst/>
          </a:prstGeom>
        </p:spPr>
        <p:txBody>
          <a:bodyPr wrap="square" lIns="0" tIns="0" rIns="0" bIns="0" rtlCol="0" anchor="t">
            <a:spAutoFit/>
          </a:bodyPr>
          <a:lstStyle/>
          <a:p>
            <a:pPr algn="l">
              <a:lnSpc>
                <a:spcPts val="5040"/>
              </a:lnSpc>
            </a:pPr>
            <a:r>
              <a:rPr lang="en-US" sz="3600" spc="-118" dirty="0">
                <a:solidFill>
                  <a:srgbClr val="898989"/>
                </a:solidFill>
                <a:latin typeface="IBM Plex Sans Condensed"/>
              </a:rPr>
              <a:t>19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478</Words>
  <Application>Microsoft Office PowerPoint</Application>
  <PresentationFormat>Custom</PresentationFormat>
  <Paragraphs>43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inherit</vt:lpstr>
      <vt:lpstr>Arial</vt:lpstr>
      <vt:lpstr>Arial</vt:lpstr>
      <vt:lpstr>Calibri</vt:lpstr>
      <vt:lpstr>IBM Plex Sans Condensed</vt:lpstr>
      <vt:lpstr>Office Theme</vt:lpstr>
      <vt:lpstr>Dress Code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VFD Tech PPT template-compressed.pdf</dc:title>
  <dc:creator>Kemi Balogun</dc:creator>
  <cp:lastModifiedBy>Kemi Balogun</cp:lastModifiedBy>
  <cp:revision>34</cp:revision>
  <dcterms:created xsi:type="dcterms:W3CDTF">2006-08-16T00:00:00Z</dcterms:created>
  <dcterms:modified xsi:type="dcterms:W3CDTF">2022-12-19T18:49:45Z</dcterms:modified>
  <dc:identifier>DAFO0T-43qw</dc:identifier>
</cp:coreProperties>
</file>